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9"/>
  </p:notesMasterIdLst>
  <p:sldIdLst>
    <p:sldId id="294" r:id="rId2"/>
    <p:sldId id="267" r:id="rId3"/>
    <p:sldId id="259" r:id="rId4"/>
    <p:sldId id="271" r:id="rId5"/>
    <p:sldId id="277" r:id="rId6"/>
    <p:sldId id="273" r:id="rId7"/>
    <p:sldId id="278" r:id="rId8"/>
    <p:sldId id="272" r:id="rId9"/>
    <p:sldId id="283" r:id="rId10"/>
    <p:sldId id="284" r:id="rId11"/>
    <p:sldId id="295" r:id="rId12"/>
    <p:sldId id="296" r:id="rId13"/>
    <p:sldId id="292" r:id="rId14"/>
    <p:sldId id="297" r:id="rId15"/>
    <p:sldId id="293" r:id="rId16"/>
    <p:sldId id="291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1176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7227C1-2DEA-45F3-AB55-161B520F688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B98AD93A-E93B-4A55-9B3A-8FA33DECBA67}">
      <dgm:prSet/>
      <dgm:spPr/>
      <dgm:t>
        <a:bodyPr/>
        <a:lstStyle/>
        <a:p>
          <a:pPr rtl="0"/>
          <a:r>
            <a:rPr lang="ru-RU" b="1" baseline="0" dirty="0" smtClean="0"/>
            <a:t>Содержательный раздел:</a:t>
          </a:r>
          <a:endParaRPr lang="ru-RU" b="1" baseline="0" dirty="0"/>
        </a:p>
      </dgm:t>
    </dgm:pt>
    <dgm:pt modelId="{4F816665-A4B8-4751-A083-CE9530B2A9E9}" type="parTrans" cxnId="{EC0F4174-5B5F-4A8A-8E2D-5A4DFE41520B}">
      <dgm:prSet/>
      <dgm:spPr/>
      <dgm:t>
        <a:bodyPr/>
        <a:lstStyle/>
        <a:p>
          <a:endParaRPr lang="ru-RU"/>
        </a:p>
      </dgm:t>
    </dgm:pt>
    <dgm:pt modelId="{8B7426A3-E255-4FCC-ABF4-737397F28605}" type="sibTrans" cxnId="{EC0F4174-5B5F-4A8A-8E2D-5A4DFE41520B}">
      <dgm:prSet/>
      <dgm:spPr/>
      <dgm:t>
        <a:bodyPr/>
        <a:lstStyle/>
        <a:p>
          <a:endParaRPr lang="ru-RU"/>
        </a:p>
      </dgm:t>
    </dgm:pt>
    <dgm:pt modelId="{0D490271-E81C-41F1-82B3-C19580ECCCFD}" type="pres">
      <dgm:prSet presAssocID="{967227C1-2DEA-45F3-AB55-161B520F68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152F73-DD89-46E7-B07D-807BB82015B4}" type="pres">
      <dgm:prSet presAssocID="{B98AD93A-E93B-4A55-9B3A-8FA33DECBA6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385EF6-C787-4989-8655-938EA671AFA5}" type="presOf" srcId="{967227C1-2DEA-45F3-AB55-161B520F688A}" destId="{0D490271-E81C-41F1-82B3-C19580ECCCFD}" srcOrd="0" destOrd="0" presId="urn:microsoft.com/office/officeart/2005/8/layout/vList2"/>
    <dgm:cxn modelId="{4E8BD41D-3EDD-4938-B164-1FD7E2656BBF}" type="presOf" srcId="{B98AD93A-E93B-4A55-9B3A-8FA33DECBA67}" destId="{2B152F73-DD89-46E7-B07D-807BB82015B4}" srcOrd="0" destOrd="0" presId="urn:microsoft.com/office/officeart/2005/8/layout/vList2"/>
    <dgm:cxn modelId="{EC0F4174-5B5F-4A8A-8E2D-5A4DFE41520B}" srcId="{967227C1-2DEA-45F3-AB55-161B520F688A}" destId="{B98AD93A-E93B-4A55-9B3A-8FA33DECBA67}" srcOrd="0" destOrd="0" parTransId="{4F816665-A4B8-4751-A083-CE9530B2A9E9}" sibTransId="{8B7426A3-E255-4FCC-ABF4-737397F28605}"/>
    <dgm:cxn modelId="{3F291769-6006-4AC4-89C0-E0072E5361C6}" type="presParOf" srcId="{0D490271-E81C-41F1-82B3-C19580ECCCFD}" destId="{2B152F73-DD89-46E7-B07D-807BB8201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52F73-DD89-46E7-B07D-807BB82015B4}">
      <dsp:nvSpPr>
        <dsp:cNvPr id="0" name=""/>
        <dsp:cNvSpPr/>
      </dsp:nvSpPr>
      <dsp:spPr>
        <a:xfrm>
          <a:off x="0" y="3218"/>
          <a:ext cx="5072098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baseline="0" dirty="0" smtClean="0"/>
            <a:t>Содержательный раздел:</a:t>
          </a:r>
          <a:endParaRPr lang="ru-RU" sz="2700" b="1" kern="1200" baseline="0" dirty="0"/>
        </a:p>
      </dsp:txBody>
      <dsp:txXfrm>
        <a:off x="31613" y="34831"/>
        <a:ext cx="5008872" cy="584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861F1-8FC8-4763-B665-C9F44BF95A2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23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6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dirty="0"/>
              <a:t>Content Layouts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13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F7B14AF-D76D-490F-BD32-EC6522A2A565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257582-26C2-4143-9C44-D0D78E356BFB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7F4A19-3A96-49AC-AC11-BADCAF7BB3D6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6A6881-CC77-414E-9AF1-3871A5C23151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078C29-7510-4F7A-9498-778AE7AB0930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1A2C28-FFD9-4B7D-8C1F-29340F0CD92D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4214818"/>
            <a:ext cx="7117180" cy="1728192"/>
          </a:xfrm>
        </p:spPr>
        <p:txBody>
          <a:bodyPr>
            <a:normAutofit/>
          </a:bodyPr>
          <a:lstStyle/>
          <a:p>
            <a:pPr algn="ctr"/>
            <a:endParaRPr lang="ru-RU" b="1" i="1" dirty="0">
              <a:solidFill>
                <a:srgbClr val="002060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ПРЕЗЕНТАЦИЯ ДЛЯ РОДИТЕЛЕЙ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(законных представителей)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0010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ОСНОВНАЯ ОБРАЗОВАТЕЛЬНАЯ ПРОГРАММА 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МУНИЦИПАЛЬНОГО БЮДЖЕТНОГО УЧРЕЖДЕНИЯ «Детский сад «Солнышко села Нармонка» </a:t>
            </a:r>
            <a:r>
              <a:rPr lang="ru-RU" sz="2400" b="1" dirty="0" err="1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Тетюшского</a:t>
            </a: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 муниципального района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39947752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500726" cy="6715148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535785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Образовательная программа разработана на основе </a:t>
            </a:r>
            <a:r>
              <a:rPr lang="ru-RU" dirty="0" smtClean="0"/>
              <a:t>Федерального государственного образовательного стандарта дошкольного образования (ФГОС ДО) и с учётом  программы дошкольного образования «От рождения до школы» под редакцией </a:t>
            </a:r>
            <a:r>
              <a:rPr lang="ru-RU" dirty="0" err="1" smtClean="0"/>
              <a:t>Н.Е.Вераксы</a:t>
            </a:r>
            <a:r>
              <a:rPr lang="ru-RU" dirty="0" smtClean="0"/>
              <a:t>, Т.С.Комаровой, М.А.Васильевой. Региональной образовательной программой   дошкольного образования и другими нормативными документами.</a:t>
            </a:r>
            <a:endParaRPr lang="ru-RU" dirty="0"/>
          </a:p>
        </p:txBody>
      </p:sp>
      <p:pic>
        <p:nvPicPr>
          <p:cNvPr id="1026" name="Picture 2" descr="C:\Documents and Settings\Администратор\Рабочий стол\IMG_8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928670"/>
            <a:ext cx="3143272" cy="4644603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14338"/>
            <a:ext cx="9980353" cy="7672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ea typeface="Bodoni MT"/>
              </a:rPr>
              <a:t> программы: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57158" y="1285860"/>
            <a:ext cx="928694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/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обучение татарскому языку как государственному,  формирова­ние у детей основ нравственности на лучших образцах националь­ной культуры, народных традициях и обычаях.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Особое внимание в Программе уделяется развитию личности ребенка, сохранению и укреплению здоровья детей, а также воспитанию у дошкольников таких качеств, как патриотизм; активная жизненная позиция; творческий подход в решении различных жизненных ситуаций; уважение к традиционным ценностям.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Эти цели реализуются в процессе разнообразных видов детской деятельности: игровой, коммуникативной, трудовой, познавательно-исследовательской, продуктивной, музыкально-художественной, чтения</a:t>
            </a: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527050" algn="l"/>
                <a:tab pos="809625" algn="l"/>
              </a:tabLst>
            </a:pPr>
            <a:endParaRPr lang="ru-RU" sz="2000" dirty="0" smtClean="0"/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7050" algn="l"/>
                <a:tab pos="80962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/>
              <a:t>Задачи программы: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-324544" y="1214422"/>
            <a:ext cx="9358346" cy="5643578"/>
          </a:xfrm>
        </p:spPr>
        <p:txBody>
          <a:bodyPr>
            <a:normAutofit fontScale="62500" lnSpcReduction="20000"/>
          </a:bodyPr>
          <a:lstStyle/>
          <a:p>
            <a:pPr lvl="3" algn="just"/>
            <a:r>
              <a:rPr lang="ru-RU" sz="1900" dirty="0"/>
              <a:t> Задачи реализации  Программы:</a:t>
            </a:r>
          </a:p>
          <a:p>
            <a:pPr lvl="3" algn="just"/>
            <a:r>
              <a:rPr lang="ru-RU" sz="1900" dirty="0"/>
              <a:t>1) охрана и укрепление физического и психического здоровья детей, в том числе их эмоционального благополучия;</a:t>
            </a:r>
          </a:p>
          <a:p>
            <a:pPr lvl="3" algn="just"/>
            <a:r>
              <a:rPr lang="ru-RU" sz="1900" dirty="0"/>
              <a:t>2) обеспечение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lvl="3" algn="just"/>
            <a:r>
              <a:rPr lang="ru-RU" sz="1900" dirty="0"/>
              <a:t>3) обеспечение 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образования);</a:t>
            </a:r>
          </a:p>
          <a:p>
            <a:pPr lvl="3" algn="just"/>
            <a:r>
              <a:rPr lang="ru-RU" sz="1900" dirty="0"/>
              <a:t>4) создание благоприятных условий развития детей в соответствии с их возрастными и индивидуальными особенностями и склонностями, развитие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pPr lvl="3" algn="just"/>
            <a:r>
              <a:rPr lang="ru-RU" sz="1900" dirty="0"/>
              <a:t>5) 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lvl="3" algn="just"/>
            <a:r>
              <a:rPr lang="ru-RU" sz="1900" dirty="0"/>
              <a:t>6) формирование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pPr lvl="3" algn="just"/>
            <a:r>
              <a:rPr lang="ru-RU" sz="1900" dirty="0"/>
              <a:t>7) обеспечение вариативности и разнообразия содержания Программы;</a:t>
            </a:r>
          </a:p>
          <a:p>
            <a:pPr lvl="3" algn="just"/>
            <a:r>
              <a:rPr lang="ru-RU" sz="1900" dirty="0"/>
              <a:t>8) формирование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lvl="3" algn="just"/>
            <a:r>
              <a:rPr lang="ru-RU" sz="1900" dirty="0"/>
              <a:t>9)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pPr lvl="3" algn="just"/>
            <a:r>
              <a:rPr lang="ru-RU" sz="1900" dirty="0"/>
              <a:t>    10) формирование общей культуры и обогащение детского развития посредством приобщения к истокам национальной культуры, краеведения Республики Татарстан    </a:t>
            </a:r>
          </a:p>
          <a:p>
            <a:pPr lvl="3" algn="just"/>
            <a:r>
              <a:rPr lang="ru-RU" sz="1900" dirty="0"/>
              <a:t>    11) приобщение к истокам национальной культуры народов, </a:t>
            </a:r>
            <a:r>
              <a:rPr lang="ru-RU" sz="1900" dirty="0" err="1"/>
              <a:t>насе¬ляющих</a:t>
            </a:r>
            <a:r>
              <a:rPr lang="ru-RU" sz="1900" dirty="0"/>
              <a:t>    Республику Татарстан, ознакомление с историей, географией Республики </a:t>
            </a:r>
            <a:r>
              <a:rPr lang="ru-RU" sz="1900" dirty="0" err="1"/>
              <a:t>Татар¬стан</a:t>
            </a:r>
            <a:r>
              <a:rPr lang="ru-RU" sz="1900" dirty="0"/>
              <a:t>, расширение знаний детей о своем родном крае (о малой родине);</a:t>
            </a:r>
          </a:p>
          <a:p>
            <a:pPr lvl="3" algn="just"/>
            <a:r>
              <a:rPr lang="ru-RU" sz="1900" dirty="0"/>
              <a:t>   12) создание благоприятных условий для воспитания </a:t>
            </a:r>
            <a:r>
              <a:rPr lang="ru-RU" sz="1900" dirty="0" err="1"/>
              <a:t>толе¬рантной</a:t>
            </a:r>
            <a:r>
              <a:rPr lang="ru-RU" sz="1900" dirty="0"/>
              <a:t> личности — привития любви и уважения к людям других национальностей, к их культурным ценностям;</a:t>
            </a:r>
          </a:p>
          <a:p>
            <a:pPr lvl="3" algn="just"/>
            <a:r>
              <a:rPr lang="ru-RU" sz="1900" dirty="0"/>
              <a:t>    13) формирование первоначальных умений и навыков практического владения татарским языком в устной форме, формирование мотивацию ребенка к обучению.</a:t>
            </a:r>
          </a:p>
          <a:p>
            <a:pPr lvl="3" algn="just"/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0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714488"/>
            <a:ext cx="7643866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3714752"/>
            <a:ext cx="4014790" cy="27717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72000" y="1447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048000" y="32766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29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460100"/>
            <a:ext cx="1928826" cy="192882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14348" y="1643050"/>
            <a:ext cx="7643866" cy="15716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Образовательная программа ДОО </a:t>
            </a:r>
            <a:br>
              <a:rPr lang="ru-RU" altLang="ru-RU" sz="2800" b="1" dirty="0" smtClean="0">
                <a:solidFill>
                  <a:srgbClr val="002060"/>
                </a:solidFill>
              </a:rPr>
            </a:br>
            <a:r>
              <a:rPr lang="ru-RU" altLang="ru-RU" sz="2800" b="1" dirty="0" smtClean="0">
                <a:solidFill>
                  <a:srgbClr val="002060"/>
                </a:solidFill>
              </a:rPr>
              <a:t>включает три основных раздела: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539630" y="1668469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928662" y="3071810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1500166" y="2708920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ЦЕЛЕВОЙ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213129" y="1668468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785786" y="392906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810597" y="5373216"/>
            <a:ext cx="7337675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575673" y="4159150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СОДЕРЖАТЕЛЬНЫЙ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651873" y="5451036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ОРГАНИЗАЦИОННЫЙ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/>
              <a:t>Содержание целевого раздела: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357298"/>
            <a:ext cx="7500990" cy="5214974"/>
          </a:xfrm>
        </p:spPr>
        <p:txBody>
          <a:bodyPr/>
          <a:lstStyle/>
          <a:p>
            <a:pPr algn="just"/>
            <a:r>
              <a:rPr lang="ru-RU" b="1" dirty="0" smtClean="0"/>
              <a:t>Целевой раздел </a:t>
            </a:r>
            <a:r>
              <a:rPr lang="ru-RU" dirty="0" smtClean="0"/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42852"/>
            <a:ext cx="8429684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Целевые ориентиры образования  в              раннем возрасте: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142844" y="1285860"/>
            <a:ext cx="9001156" cy="52864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baseline="30000" dirty="0" smtClean="0"/>
              <a:t> </a:t>
            </a:r>
            <a:endParaRPr lang="ru-RU" sz="1400" dirty="0" smtClean="0"/>
          </a:p>
          <a:p>
            <a:r>
              <a:rPr lang="ru-RU" sz="1400" dirty="0" smtClean="0"/>
              <a:t>- 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r>
              <a:rPr lang="ru-RU" sz="1400" dirty="0" smtClean="0"/>
              <a:t>- использует специфические, культурно фиксированные предметные действия, знает назначение бытовых предметов (ложки, расчёски,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</a:t>
            </a:r>
          </a:p>
          <a:p>
            <a:r>
              <a:rPr lang="ru-RU" sz="1400" dirty="0" smtClean="0"/>
              <a:t>- владеет активной речью, включённой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r>
              <a:rPr lang="ru-RU" sz="1400" dirty="0" smtClean="0"/>
              <a:t>- 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r>
              <a:rPr lang="ru-RU" sz="1400" dirty="0" smtClean="0"/>
              <a:t>- проявляет интерес к сверстникам; наблюдает за их действиями и подражает им;</a:t>
            </a:r>
          </a:p>
          <a:p>
            <a:r>
              <a:rPr lang="ru-RU" sz="1400" dirty="0" smtClean="0"/>
              <a:t>- 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r>
              <a:rPr lang="ru-RU" sz="1400" dirty="0" smtClean="0"/>
              <a:t>- у ребёнка развита крупная моторика, он стремится осваивать различные виды движения (бег, лазанье, перешагивание и пр.).</a:t>
            </a:r>
          </a:p>
          <a:p>
            <a:pPr>
              <a:buNone/>
            </a:pPr>
            <a:r>
              <a:rPr lang="ru-RU" sz="1400" dirty="0" smtClean="0"/>
              <a:t> </a:t>
            </a:r>
          </a:p>
          <a:p>
            <a:pPr>
              <a:buNone/>
            </a:pPr>
            <a:endParaRPr lang="ru-RU" sz="1400" dirty="0" smtClean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000132" cy="9593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7643866" cy="1143008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i="1" dirty="0" smtClean="0"/>
              <a:t>Целевые ориентиры </a:t>
            </a:r>
            <a:br>
              <a:rPr lang="ru-RU" sz="2400" b="1" i="1" dirty="0" smtClean="0"/>
            </a:br>
            <a:r>
              <a:rPr lang="ru-RU" sz="2400" b="1" i="1" dirty="0" smtClean="0"/>
              <a:t>на этапе завершения дошкольного образования: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500042"/>
            <a:ext cx="9358346" cy="6357958"/>
          </a:xfrm>
        </p:spPr>
        <p:txBody>
          <a:bodyPr>
            <a:no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    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выступают основаниями преемственности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дошкольного и начального общего 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образования. При соблюдении требований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к условиям реализации Программы 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настоящие целевые ориентиры 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предполагают формирование у детей 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дошкольного возраста предпосылок к </a:t>
            </a: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учебной деятельности на этапе завершения ими дошкольного образования.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ru-RU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200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Схема 5"/>
          <p:cNvGraphicFramePr/>
          <p:nvPr/>
        </p:nvGraphicFramePr>
        <p:xfrm>
          <a:off x="1000100" y="0"/>
          <a:ext cx="5072098" cy="654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072494" cy="540240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Содержательный раздел </a:t>
            </a:r>
            <a:r>
              <a:rPr lang="ru-RU" dirty="0" smtClean="0"/>
              <a:t>представляет общее содержание Программы, обеспечивающее полноценное развитие личности детей.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algn="just">
              <a:buNone/>
            </a:pPr>
            <a:r>
              <a:rPr lang="ru-RU" dirty="0" smtClean="0"/>
              <a:t>- описание вариативных форм, способов, методов и средств реализации программы;</a:t>
            </a:r>
          </a:p>
          <a:p>
            <a:pPr algn="just">
              <a:buNone/>
            </a:pPr>
            <a:r>
              <a:rPr lang="ru-RU" dirty="0" smtClean="0"/>
              <a:t>- особенности взаимодействия педагогического коллектива с семьями воспитанников;</a:t>
            </a:r>
          </a:p>
          <a:p>
            <a:pPr algn="just">
              <a:buNone/>
            </a:pPr>
            <a:r>
              <a:rPr lang="ru-RU" dirty="0" smtClean="0"/>
              <a:t>- вариативная часть программы.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26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0916"/>
            <a:ext cx="8640959" cy="25922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0070C0"/>
                </a:solidFill>
              </a:rPr>
              <a:t/>
            </a:r>
            <a:br>
              <a:rPr lang="ru-RU" sz="27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>Программа обеспечивает развитие личности ребенка в 5 образовательных областях:</a:t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/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54" y="1556792"/>
            <a:ext cx="2808312" cy="172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Шестиугольник 14"/>
          <p:cNvSpPr/>
          <p:nvPr/>
        </p:nvSpPr>
        <p:spPr>
          <a:xfrm>
            <a:off x="1947053" y="3286124"/>
            <a:ext cx="2664296" cy="1403437"/>
          </a:xfrm>
          <a:prstGeom prst="hexagon">
            <a:avLst/>
          </a:prstGeom>
          <a:solidFill>
            <a:srgbClr val="B864B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800000"/>
                </a:solidFill>
              </a:rPr>
              <a:t>Интеллектуальное и Познавательное развитие</a:t>
            </a:r>
            <a:endParaRPr lang="ru-RU" sz="1600" dirty="0">
              <a:solidFill>
                <a:srgbClr val="800000"/>
              </a:solidFill>
            </a:endParaRPr>
          </a:p>
        </p:txBody>
      </p:sp>
      <p:sp>
        <p:nvSpPr>
          <p:cNvPr id="16" name="Шестиугольник 15"/>
          <p:cNvSpPr/>
          <p:nvPr/>
        </p:nvSpPr>
        <p:spPr>
          <a:xfrm>
            <a:off x="3491880" y="1667654"/>
            <a:ext cx="2563758" cy="1507608"/>
          </a:xfrm>
          <a:prstGeom prst="hex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800000"/>
                </a:solidFill>
              </a:rPr>
              <a:t>Речевое развитие</a:t>
            </a:r>
            <a:endParaRPr lang="ru-RU" sz="1600" b="1" dirty="0">
              <a:solidFill>
                <a:srgbClr val="800000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5220072" y="3309181"/>
            <a:ext cx="2664295" cy="1357322"/>
          </a:xfrm>
          <a:prstGeom prst="hexagon">
            <a:avLst/>
          </a:prstGeom>
          <a:solidFill>
            <a:srgbClr val="52CC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800000"/>
                </a:solidFill>
              </a:rPr>
              <a:t>Физическое развитие</a:t>
            </a:r>
            <a:endParaRPr lang="ru-RU" sz="1600" b="1" dirty="0">
              <a:solidFill>
                <a:srgbClr val="800000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6444571" y="1667654"/>
            <a:ext cx="2591925" cy="1507608"/>
          </a:xfrm>
          <a:prstGeom prst="hex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800000"/>
                </a:solidFill>
              </a:rPr>
              <a:t>Художественно-эстетическое развитие</a:t>
            </a:r>
            <a:endParaRPr lang="ru-RU" sz="16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75273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68313" y="404813"/>
            <a:ext cx="1798637" cy="576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Физическая культура</a:t>
            </a:r>
          </a:p>
        </p:txBody>
      </p:sp>
      <p:sp>
        <p:nvSpPr>
          <p:cNvPr id="5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411760" y="404813"/>
            <a:ext cx="1656184" cy="576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Здоровье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467494" y="1052736"/>
            <a:ext cx="3600450" cy="720000"/>
          </a:xfrm>
          <a:prstGeom prst="wedgeRectCallout">
            <a:avLst>
              <a:gd name="adj1" fmla="val 40121"/>
              <a:gd name="adj2" fmla="val 9360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Физическое развитие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932363" y="404813"/>
            <a:ext cx="1655762" cy="576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Музыка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659563" y="404813"/>
            <a:ext cx="1944687" cy="576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 smtClean="0">
                <a:solidFill>
                  <a:srgbClr val="1F497D"/>
                </a:solidFill>
              </a:rPr>
              <a:t>Художествен-</a:t>
            </a:r>
            <a:r>
              <a:rPr lang="ru-RU" altLang="ru-RU" sz="2000" b="1" dirty="0" err="1" smtClean="0">
                <a:solidFill>
                  <a:srgbClr val="1F497D"/>
                </a:solidFill>
              </a:rPr>
              <a:t>ное</a:t>
            </a:r>
            <a:r>
              <a:rPr lang="ru-RU" altLang="ru-RU" sz="2000" b="1" dirty="0" smtClean="0">
                <a:solidFill>
                  <a:srgbClr val="1F497D"/>
                </a:solidFill>
              </a:rPr>
              <a:t> </a:t>
            </a:r>
            <a:r>
              <a:rPr lang="ru-RU" altLang="ru-RU" sz="2000" b="1" dirty="0">
                <a:solidFill>
                  <a:srgbClr val="1F497D"/>
                </a:solidFill>
              </a:rPr>
              <a:t>творчество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932041" y="1052736"/>
            <a:ext cx="3672408" cy="719733"/>
          </a:xfrm>
          <a:prstGeom prst="wedgeRectCallout">
            <a:avLst>
              <a:gd name="adj1" fmla="val -40554"/>
              <a:gd name="adj2" fmla="val 9390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Художественно-эстетическое развитие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268538" y="2133600"/>
            <a:ext cx="4606925" cy="708025"/>
          </a:xfrm>
          <a:prstGeom prst="rect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Основные направления развития детей и образовательные области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539960" y="3212976"/>
            <a:ext cx="3672000" cy="720000"/>
          </a:xfrm>
          <a:prstGeom prst="wedgeRectCallout">
            <a:avLst>
              <a:gd name="adj1" fmla="val 39926"/>
              <a:gd name="adj2" fmla="val -84979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Познавательно-речевое развитие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5084440" y="3365376"/>
            <a:ext cx="3672000" cy="720000"/>
          </a:xfrm>
          <a:prstGeom prst="wedgeRectCallout">
            <a:avLst>
              <a:gd name="adj1" fmla="val -40320"/>
              <a:gd name="adj2" fmla="val -90256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b="1" dirty="0">
                <a:solidFill>
                  <a:prstClr val="white"/>
                </a:solidFill>
              </a:rPr>
              <a:t>Социально-личностное развитие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61329" y="4005064"/>
            <a:ext cx="900000" cy="2016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Коммуникация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503" y="4036680"/>
            <a:ext cx="950913" cy="207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3275856" y="4005064"/>
            <a:ext cx="900000" cy="2016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 fontScale="85000" lnSpcReduction="10000"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Чтение художественной литературы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190644" y="4093830"/>
            <a:ext cx="900000" cy="2016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Социализация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6470440" y="4093830"/>
            <a:ext cx="900000" cy="2016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 smtClean="0">
                <a:solidFill>
                  <a:srgbClr val="1F497D"/>
                </a:solidFill>
              </a:rPr>
              <a:t>Труд</a:t>
            </a:r>
            <a:endParaRPr lang="ru-RU" altLang="ru-RU" sz="2000" b="1" dirty="0">
              <a:solidFill>
                <a:srgbClr val="1F497D"/>
              </a:solidFill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7729169" y="4093830"/>
            <a:ext cx="900000" cy="2016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anchor="ctr">
            <a:normAutofit/>
          </a:bodyPr>
          <a:lstStyle/>
          <a:p>
            <a:pPr algn="ctr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</a:rPr>
              <a:t>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val="75610941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700251" y="1507848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28596" y="2214554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714348" y="2285992"/>
            <a:ext cx="757242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ВЗАИМОПОЗНАНИЕ И ВЗАИМОИНФОРМИРОВАНИЕ </a:t>
            </a:r>
          </a:p>
          <a:p>
            <a:pPr lvl="1"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434747" y="1446850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428596" y="3857628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28596" y="5373216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214414" y="3929066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00100" y="5451036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  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81"/>
            <a:ext cx="9144000" cy="688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353454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142984"/>
            <a:ext cx="4000528" cy="30539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7" name="Рисунок 6" descr="5434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071546"/>
            <a:ext cx="4286280" cy="32147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Рисунок 7" descr="IMG_20180621_113109_BURST0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3696892"/>
            <a:ext cx="4214842" cy="31611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1" name="Прямоугольник 10"/>
          <p:cNvSpPr/>
          <p:nvPr/>
        </p:nvSpPr>
        <p:spPr>
          <a:xfrm>
            <a:off x="393794" y="214290"/>
            <a:ext cx="846448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Взаимодействие с родителями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Направления вариативной части программы: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14348" y="1500174"/>
            <a:ext cx="400052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1. РЕГИОНАЛЬНЫЙ </a:t>
            </a:r>
          </a:p>
          <a:p>
            <a:pPr algn="ctr"/>
            <a:r>
              <a:rPr lang="ru-RU" sz="2400" b="1" dirty="0" smtClean="0"/>
              <a:t>КОМПОНЕНТ</a:t>
            </a:r>
            <a:endParaRPr lang="ru-RU" sz="24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929190" y="2428868"/>
            <a:ext cx="3571900" cy="207170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2. ОСВОЕНИЕ НОВЫХ </a:t>
            </a:r>
          </a:p>
          <a:p>
            <a:pPr algn="ctr"/>
            <a:r>
              <a:rPr lang="ru-RU" sz="2400" b="1" dirty="0" smtClean="0"/>
              <a:t>ОБРАЗОВАТЕЛЬНЫХ </a:t>
            </a:r>
          </a:p>
          <a:p>
            <a:pPr algn="ctr"/>
            <a:r>
              <a:rPr lang="ru-RU" sz="2400" b="1" dirty="0" smtClean="0"/>
              <a:t>ТЕХНОЛОГИЙ</a:t>
            </a:r>
            <a:endParaRPr lang="ru-RU" sz="24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/>
              <a:t>Содержание </a:t>
            </a:r>
            <a:br>
              <a:rPr lang="ru-RU" sz="3200" b="1" dirty="0" smtClean="0"/>
            </a:br>
            <a:r>
              <a:rPr lang="ru-RU" sz="3200" b="1" dirty="0" smtClean="0"/>
              <a:t>организационного раздела: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/>
          <a:lstStyle/>
          <a:p>
            <a:pPr algn="just"/>
            <a:r>
              <a:rPr lang="ru-RU" b="1" dirty="0" smtClean="0"/>
              <a:t>Организационный раздел включает в себя: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обеспеченность методическими материалами и средствами обучения и воспитания;</a:t>
            </a:r>
          </a:p>
          <a:p>
            <a:pPr algn="just">
              <a:buFontTx/>
              <a:buChar char="-"/>
            </a:pPr>
            <a:r>
              <a:rPr lang="ru-RU" dirty="0" smtClean="0"/>
              <a:t>организация режима пребывания детей в ДОО;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традиционных событий, праздников, мероприятий;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организации развивающей предметно-пространственной среды.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3"/>
            <a:ext cx="9396536" cy="724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4422"/>
            <a:ext cx="8229600" cy="3857652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Georgia" pitchFamily="18" charset="0"/>
              </a:rPr>
              <a:t>Спасибо за внимание!</a:t>
            </a:r>
            <a:br>
              <a:rPr lang="ru-RU" sz="48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4800" b="1" dirty="0" smtClean="0">
                <a:solidFill>
                  <a:srgbClr val="002060"/>
                </a:solidFill>
              </a:rPr>
              <a:t/>
            </a:r>
            <a:br>
              <a:rPr lang="ru-RU" sz="4800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811</TotalTime>
  <Words>1128</Words>
  <Application>Microsoft Office PowerPoint</Application>
  <PresentationFormat>Экран (4:3)</PresentationFormat>
  <Paragraphs>115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Презентация PowerPoint</vt:lpstr>
      <vt:lpstr> </vt:lpstr>
      <vt:lpstr>Цель образовательной программы:</vt:lpstr>
      <vt:lpstr>Задачи программы:</vt:lpstr>
      <vt:lpstr>  </vt:lpstr>
      <vt:lpstr>Образовательная программа ДОО  включает три основных раздела:</vt:lpstr>
      <vt:lpstr>Содержание целевого раздела:</vt:lpstr>
      <vt:lpstr>Целевые ориентиры образования  в              раннем возрасте: </vt:lpstr>
      <vt:lpstr>  Целевые ориентиры  на этапе завершения дошкольного образования: </vt:lpstr>
      <vt:lpstr>Презентация PowerPoint</vt:lpstr>
      <vt:lpstr> Программа обеспечивает развитие личности ребенка в 5 образовательных областях:     </vt:lpstr>
      <vt:lpstr>Здоровье</vt:lpstr>
      <vt:lpstr>Направления взаимодействия с семьями воспитанников:</vt:lpstr>
      <vt:lpstr>Презентация PowerPoint</vt:lpstr>
      <vt:lpstr>Направления вариативной части программы:</vt:lpstr>
      <vt:lpstr>Содержание  организационного раздела:</vt:lpstr>
      <vt:lpstr>Спасибо за внимание!    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Алмаз</cp:lastModifiedBy>
  <cp:revision>154</cp:revision>
  <dcterms:created xsi:type="dcterms:W3CDTF">2013-12-24T12:41:12Z</dcterms:created>
  <dcterms:modified xsi:type="dcterms:W3CDTF">2019-02-12T18:12:41Z</dcterms:modified>
</cp:coreProperties>
</file>